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374" r:id="rId3"/>
    <p:sldId id="360" r:id="rId4"/>
    <p:sldId id="361" r:id="rId5"/>
    <p:sldId id="337" r:id="rId6"/>
    <p:sldId id="340" r:id="rId7"/>
    <p:sldId id="395" r:id="rId8"/>
    <p:sldId id="398" r:id="rId9"/>
    <p:sldId id="400" r:id="rId10"/>
    <p:sldId id="352" r:id="rId11"/>
    <p:sldId id="394" r:id="rId12"/>
    <p:sldId id="358" r:id="rId13"/>
    <p:sldId id="386" r:id="rId14"/>
    <p:sldId id="315" r:id="rId15"/>
    <p:sldId id="387" r:id="rId16"/>
    <p:sldId id="388" r:id="rId17"/>
    <p:sldId id="314" r:id="rId18"/>
    <p:sldId id="397" r:id="rId19"/>
    <p:sldId id="422" r:id="rId20"/>
    <p:sldId id="373" r:id="rId21"/>
    <p:sldId id="294" r:id="rId22"/>
    <p:sldId id="303" r:id="rId23"/>
    <p:sldId id="309" r:id="rId24"/>
    <p:sldId id="306" r:id="rId25"/>
    <p:sldId id="307" r:id="rId26"/>
    <p:sldId id="359" r:id="rId27"/>
    <p:sldId id="305" r:id="rId28"/>
    <p:sldId id="399" r:id="rId29"/>
    <p:sldId id="372" r:id="rId30"/>
    <p:sldId id="295" r:id="rId31"/>
    <p:sldId id="320" r:id="rId32"/>
    <p:sldId id="328" r:id="rId33"/>
    <p:sldId id="329" r:id="rId34"/>
    <p:sldId id="355" r:id="rId35"/>
    <p:sldId id="330" r:id="rId36"/>
    <p:sldId id="362" r:id="rId37"/>
    <p:sldId id="363" r:id="rId38"/>
    <p:sldId id="364" r:id="rId39"/>
    <p:sldId id="365" r:id="rId40"/>
    <p:sldId id="367" r:id="rId41"/>
    <p:sldId id="366" r:id="rId42"/>
    <p:sldId id="370" r:id="rId43"/>
    <p:sldId id="369" r:id="rId44"/>
    <p:sldId id="368" r:id="rId45"/>
    <p:sldId id="393" r:id="rId46"/>
    <p:sldId id="403" r:id="rId47"/>
    <p:sldId id="405" r:id="rId48"/>
    <p:sldId id="408" r:id="rId49"/>
    <p:sldId id="406" r:id="rId50"/>
    <p:sldId id="389" r:id="rId51"/>
    <p:sldId id="411" r:id="rId52"/>
    <p:sldId id="413" r:id="rId53"/>
    <p:sldId id="390" r:id="rId54"/>
    <p:sldId id="409" r:id="rId55"/>
    <p:sldId id="379" r:id="rId56"/>
    <p:sldId id="410" r:id="rId57"/>
    <p:sldId id="380" r:id="rId58"/>
    <p:sldId id="381" r:id="rId59"/>
    <p:sldId id="392" r:id="rId60"/>
    <p:sldId id="415" r:id="rId61"/>
    <p:sldId id="414" r:id="rId62"/>
    <p:sldId id="418" r:id="rId63"/>
    <p:sldId id="416" r:id="rId64"/>
    <p:sldId id="417" r:id="rId65"/>
    <p:sldId id="419" r:id="rId66"/>
    <p:sldId id="420" r:id="rId67"/>
    <p:sldId id="371" r:id="rId68"/>
    <p:sldId id="421" r:id="rId69"/>
    <p:sldId id="378" r:id="rId70"/>
    <p:sldId id="402" r:id="rId71"/>
    <p:sldId id="331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4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3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8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6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31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0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2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5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87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gkfIQ4IGa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E-Sheffield/GPUComputing" TargetMode="External"/><Relationship Id="rId2" Type="http://schemas.openxmlformats.org/officeDocument/2006/relationships/hyperlink" Target="mailto:t.karmakharm@sheffield.ac.u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Introduction to Deep Learning on </a:t>
            </a:r>
            <a:r>
              <a:rPr lang="en-GB" sz="4800" dirty="0" err="1" smtClean="0"/>
              <a:t>ShARC</a:t>
            </a:r>
            <a:r>
              <a:rPr lang="en-GB" sz="4800" dirty="0"/>
              <a:t> </a:t>
            </a:r>
            <a:r>
              <a:rPr lang="en-GB" sz="4800" dirty="0" smtClean="0"/>
              <a:t>and DGX-1</a:t>
            </a:r>
            <a:br>
              <a:rPr lang="en-GB" sz="4800" dirty="0" smtClean="0"/>
            </a:br>
            <a:r>
              <a:rPr lang="en-GB" sz="4800" dirty="0" smtClean="0"/>
              <a:t>Day 2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23rd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 smtClean="0"/>
              <a:t> - 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dirty="0"/>
              <a:t>Pre-built models should provide their input format and mean </a:t>
            </a:r>
            <a:r>
              <a:rPr lang="en-GB" dirty="0" smtClean="0"/>
              <a:t>values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Crop image</a:t>
            </a:r>
            <a:endParaRPr lang="en-GB" dirty="0"/>
          </a:p>
          <a:p>
            <a:r>
              <a:rPr lang="en-GB" sz="2400" dirty="0" smtClean="0"/>
              <a:t>Subtract mean from data (when using pre-built model)</a:t>
            </a:r>
          </a:p>
          <a:p>
            <a:pPr lvl="1"/>
            <a:r>
              <a:rPr lang="en-GB" sz="2000" dirty="0"/>
              <a:t>Means image in shape [C=3,H=227,W=227] </a:t>
            </a:r>
          </a:p>
          <a:p>
            <a:pPr lvl="1"/>
            <a:r>
              <a:rPr lang="en-GB" sz="2000" dirty="0"/>
              <a:t>Already in BRG format</a:t>
            </a:r>
          </a:p>
          <a:p>
            <a:pPr lvl="1"/>
            <a:r>
              <a:rPr lang="en-GB" sz="2000" dirty="0"/>
              <a:t>values (0-255)</a:t>
            </a:r>
          </a:p>
          <a:p>
            <a:pPr lvl="1"/>
            <a:r>
              <a:rPr lang="en-GB" sz="2000" dirty="0"/>
              <a:t>We can just average the colour of the whole mean image:</a:t>
            </a:r>
            <a:br>
              <a:rPr lang="en-GB" sz="2000" dirty="0"/>
            </a:br>
            <a:r>
              <a:rPr lang="en-GB" sz="2000" dirty="0"/>
              <a:t>B: 104.0069879317889</a:t>
            </a:r>
            <a:br>
              <a:rPr lang="en-GB" sz="2000" dirty="0"/>
            </a:br>
            <a:r>
              <a:rPr lang="en-GB" sz="2000" dirty="0"/>
              <a:t>G: 116.66876761696767</a:t>
            </a:r>
            <a:br>
              <a:rPr lang="en-GB" sz="2000" dirty="0"/>
            </a:br>
            <a:r>
              <a:rPr lang="en-GB" sz="2000" dirty="0"/>
              <a:t>R: 122.6789143406786 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1135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1" y="2559238"/>
            <a:ext cx="5666857" cy="4250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 smtClean="0"/>
              <a:t> - 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Mean image: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9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/>
              <a:t> </a:t>
            </a:r>
            <a:r>
              <a:rPr lang="en-GB" dirty="0" smtClean="0"/>
              <a:t>– Classify &amp;Visualise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with: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02" y="265054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Weights and bias – what features are we detecting?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19" y="2983124"/>
            <a:ext cx="3765813" cy="3740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4506" y="2698148"/>
            <a:ext cx="1187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conv1 weights</a:t>
            </a:r>
          </a:p>
        </p:txBody>
      </p:sp>
    </p:spTree>
    <p:extLst>
      <p:ext uri="{BB962C8B-B14F-4D97-AF65-F5344CB8AC3E}">
        <p14:creationId xmlns:p14="http://schemas.microsoft.com/office/powerpoint/2010/main" val="352647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Outputs – Which neuron activated?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43" y="3242909"/>
            <a:ext cx="3022460" cy="30021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029" y="3008963"/>
            <a:ext cx="16820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conv1 output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07" y="3242910"/>
            <a:ext cx="3095085" cy="30689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30067" y="2996206"/>
            <a:ext cx="1555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pool5 output</a:t>
            </a:r>
          </a:p>
        </p:txBody>
      </p:sp>
    </p:spTree>
    <p:extLst>
      <p:ext uri="{BB962C8B-B14F-4D97-AF65-F5344CB8AC3E}">
        <p14:creationId xmlns:p14="http://schemas.microsoft.com/office/powerpoint/2010/main" val="175903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Dense layer fc6 (4096 neurons)</a:t>
            </a:r>
          </a:p>
          <a:p>
            <a:pPr lvl="1"/>
            <a:r>
              <a:rPr lang="en-GB" dirty="0" smtClean="0"/>
              <a:t>Top – Activations of each neuron</a:t>
            </a:r>
          </a:p>
          <a:p>
            <a:pPr lvl="1"/>
            <a:r>
              <a:rPr lang="en-GB" dirty="0" smtClean="0"/>
              <a:t>Bottom – Histogram of activation values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23" y="3550859"/>
            <a:ext cx="3228417" cy="3179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023" y="3250777"/>
            <a:ext cx="117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fc6 histogram</a:t>
            </a:r>
          </a:p>
        </p:txBody>
      </p:sp>
    </p:spTree>
    <p:extLst>
      <p:ext uri="{BB962C8B-B14F-4D97-AF65-F5344CB8AC3E}">
        <p14:creationId xmlns:p14="http://schemas.microsoft.com/office/powerpoint/2010/main" val="184489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probability distribution</a:t>
            </a:r>
          </a:p>
          <a:p>
            <a:pPr lvl="1"/>
            <a:r>
              <a:rPr lang="en-GB" dirty="0" smtClean="0"/>
              <a:t>Labels sorted by semantics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08" y="4138656"/>
            <a:ext cx="6536515" cy="1472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385" y="3741536"/>
            <a:ext cx="23247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output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76742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729038" cy="4351338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/>
              <a:t>Visualizing and Understanding </a:t>
            </a:r>
            <a:r>
              <a:rPr lang="en-GB" dirty="0" smtClean="0"/>
              <a:t>Convolutional Networks [</a:t>
            </a:r>
            <a:r>
              <a:rPr lang="en-GB" dirty="0" err="1" smtClean="0"/>
              <a:t>Zailer</a:t>
            </a:r>
            <a:r>
              <a:rPr lang="en-GB" dirty="0" smtClean="0"/>
              <a:t> et al. 2014]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16" y="1690689"/>
            <a:ext cx="3569886" cy="3134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" y="5164033"/>
            <a:ext cx="8801744" cy="15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Understanding </a:t>
            </a:r>
            <a:r>
              <a:rPr lang="en-GB" dirty="0"/>
              <a:t>Neural Networks Through Deep </a:t>
            </a:r>
            <a:r>
              <a:rPr lang="en-GB" dirty="0" smtClean="0"/>
              <a:t>Visualization [</a:t>
            </a:r>
            <a:r>
              <a:rPr lang="en-GB" dirty="0" err="1" smtClean="0"/>
              <a:t>Yosinki</a:t>
            </a:r>
            <a:r>
              <a:rPr lang="en-GB" dirty="0" smtClean="0"/>
              <a:t> et a. 2015]</a:t>
            </a:r>
          </a:p>
          <a:p>
            <a:pPr lvl="2"/>
            <a:r>
              <a:rPr lang="en-GB" dirty="0" smtClean="0"/>
              <a:t>Deep </a:t>
            </a:r>
            <a:r>
              <a:rPr lang="en-GB" dirty="0"/>
              <a:t>visualisation </a:t>
            </a:r>
            <a:r>
              <a:rPr lang="en-GB" dirty="0" smtClean="0"/>
              <a:t>toolbox</a:t>
            </a:r>
            <a:br>
              <a:rPr lang="en-GB" dirty="0" smtClean="0"/>
            </a:br>
            <a:r>
              <a:rPr lang="en-GB" dirty="0" smtClean="0"/>
              <a:t>https</a:t>
            </a:r>
            <a:r>
              <a:rPr lang="en-GB" dirty="0"/>
              <a:t>://github.com/yosinski/deep-visualization-toolbox</a:t>
            </a:r>
          </a:p>
        </p:txBody>
      </p:sp>
      <p:pic>
        <p:nvPicPr>
          <p:cNvPr id="1026" name="Picture 2" descr="DeepVis Toolbox Screenshot b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65" y="3373235"/>
            <a:ext cx="5507140" cy="341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8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Understanding </a:t>
            </a:r>
            <a:r>
              <a:rPr lang="en-GB" dirty="0"/>
              <a:t>Neural Networks Through Deep </a:t>
            </a:r>
            <a:r>
              <a:rPr lang="en-GB" dirty="0" smtClean="0"/>
              <a:t>Visualization [</a:t>
            </a:r>
            <a:r>
              <a:rPr lang="en-GB" dirty="0" err="1" smtClean="0"/>
              <a:t>Yosinki</a:t>
            </a:r>
            <a:r>
              <a:rPr lang="en-GB" dirty="0" smtClean="0"/>
              <a:t> et a. 2015]</a:t>
            </a:r>
          </a:p>
          <a:p>
            <a:pPr lvl="2"/>
            <a:r>
              <a:rPr lang="en-GB" dirty="0" smtClean="0"/>
              <a:t>Deep </a:t>
            </a:r>
            <a:r>
              <a:rPr lang="en-GB" dirty="0"/>
              <a:t>visualisation </a:t>
            </a:r>
            <a:r>
              <a:rPr lang="en-GB" dirty="0" smtClean="0"/>
              <a:t>toolbox</a:t>
            </a:r>
            <a:br>
              <a:rPr lang="en-GB" dirty="0" smtClean="0"/>
            </a:br>
            <a:r>
              <a:rPr lang="en-GB" dirty="0" smtClean="0"/>
              <a:t>https</a:t>
            </a:r>
            <a:r>
              <a:rPr lang="en-GB" dirty="0"/>
              <a:t>://github.com/yosinski/deep-visualization-toolbox</a:t>
            </a:r>
          </a:p>
        </p:txBody>
      </p:sp>
      <p:pic>
        <p:nvPicPr>
          <p:cNvPr id="2" name="AgkfIQ4IGa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35095" y="360521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19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04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9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dirty="0" smtClean="0"/>
              <a:t>. Training using multiple GPUs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pic>
        <p:nvPicPr>
          <p:cNvPr id="14338" name="Picture 2" descr="Image result for parallelizing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43" y="2407300"/>
            <a:ext cx="2667958" cy="31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parallelizing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21" y="2580034"/>
            <a:ext cx="2375059" cy="2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19342" y="2125266"/>
            <a:ext cx="35491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Model parallelism – Synchronise inputs/outputs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2677" y="2130300"/>
            <a:ext cx="2912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Data parallelism – Synchronise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951" y="5588356"/>
            <a:ext cx="56666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[https://blog.rescale.com/deep-learning-with-multiple-gpus-on-rescale-torch]</a:t>
            </a:r>
          </a:p>
        </p:txBody>
      </p:sp>
    </p:spTree>
    <p:extLst>
      <p:ext uri="{BB962C8B-B14F-4D97-AF65-F5344CB8AC3E}">
        <p14:creationId xmlns:p14="http://schemas.microsoft.com/office/powerpoint/2010/main" val="308879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23049" y="2188131"/>
            <a:ext cx="3775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It’s also possible to use a mixture [</a:t>
            </a:r>
            <a:r>
              <a:rPr lang="en-GB" sz="1350" dirty="0" err="1"/>
              <a:t>Krizhevsky</a:t>
            </a:r>
            <a:r>
              <a:rPr lang="en-GB" sz="1350" dirty="0"/>
              <a:t> 2014]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70391"/>
            <a:ext cx="4069080" cy="2059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7" y="2052077"/>
            <a:ext cx="3545443" cy="330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065" y="5422700"/>
            <a:ext cx="7632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Convolution</a:t>
            </a:r>
            <a:r>
              <a:rPr lang="en-GB" dirty="0"/>
              <a:t>: ≈90-95</a:t>
            </a:r>
            <a:r>
              <a:rPr lang="en-GB" dirty="0" smtClean="0"/>
              <a:t>% computation </a:t>
            </a:r>
            <a:r>
              <a:rPr lang="en-GB" dirty="0"/>
              <a:t>≈ </a:t>
            </a:r>
            <a:r>
              <a:rPr lang="en-GB" dirty="0" smtClean="0"/>
              <a:t>5% parameters, large representation</a:t>
            </a:r>
          </a:p>
          <a:p>
            <a:r>
              <a:rPr lang="en-GB" dirty="0" smtClean="0"/>
              <a:t>Fully connected: </a:t>
            </a:r>
            <a:r>
              <a:rPr lang="en-GB" dirty="0"/>
              <a:t>≈ </a:t>
            </a:r>
            <a:r>
              <a:rPr lang="en-GB" dirty="0" smtClean="0"/>
              <a:t>5% computation, </a:t>
            </a:r>
            <a:r>
              <a:rPr lang="en-GB" dirty="0"/>
              <a:t>≈ </a:t>
            </a:r>
            <a:r>
              <a:rPr lang="en-GB" dirty="0" smtClean="0"/>
              <a:t>90-95% parameters, small representation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15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Model parallel allows models larger than individuals GPUs to be run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does not support this</a:t>
            </a:r>
          </a:p>
          <a:p>
            <a:pPr lvl="1"/>
            <a:r>
              <a:rPr lang="en-GB" dirty="0" smtClean="0"/>
              <a:t>But you can do it on </a:t>
            </a:r>
            <a:r>
              <a:rPr lang="en-GB" dirty="0" err="1" smtClean="0"/>
              <a:t>Theano</a:t>
            </a:r>
            <a:r>
              <a:rPr lang="en-GB" dirty="0" smtClean="0"/>
              <a:t>, Torch and </a:t>
            </a:r>
            <a:r>
              <a:rPr lang="en-GB" dirty="0" err="1" smtClean="0"/>
              <a:t>Tensorflow</a:t>
            </a:r>
            <a:endParaRPr lang="en-GB" dirty="0" smtClean="0"/>
          </a:p>
          <a:p>
            <a:r>
              <a:rPr lang="en-GB" dirty="0" smtClean="0"/>
              <a:t>Data parallel conceptually easier to implement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eights averaged at end of batch</a:t>
            </a:r>
          </a:p>
          <a:p>
            <a:r>
              <a:rPr lang="en-GB" dirty="0" smtClean="0"/>
              <a:t>Beware of synchronisation cost! </a:t>
            </a:r>
          </a:p>
          <a:p>
            <a:pPr lvl="1"/>
            <a:r>
              <a:rPr lang="en-GB" dirty="0" smtClean="0"/>
              <a:t>Training time vs. Synchronisation time</a:t>
            </a:r>
          </a:p>
          <a:p>
            <a:pPr lvl="1"/>
            <a:r>
              <a:rPr lang="en-GB" dirty="0" smtClean="0"/>
              <a:t>On smaller models it may even take longer to synchronise than to train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05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Synchronisation  can be performed directly from GPU to GPU</a:t>
            </a:r>
          </a:p>
          <a:p>
            <a:pPr lvl="1"/>
            <a:r>
              <a:rPr lang="en-GB" dirty="0" smtClean="0"/>
              <a:t>Requires </a:t>
            </a:r>
            <a:r>
              <a:rPr lang="en-GB" dirty="0" err="1" smtClean="0"/>
              <a:t>NVLink</a:t>
            </a:r>
            <a:r>
              <a:rPr lang="en-GB" dirty="0" smtClean="0"/>
              <a:t> connection</a:t>
            </a:r>
          </a:p>
          <a:p>
            <a:r>
              <a:rPr lang="en-GB" dirty="0" smtClean="0"/>
              <a:t>Check your GPU connection topology</a:t>
            </a:r>
          </a:p>
          <a:p>
            <a:pPr lvl="1"/>
            <a:r>
              <a:rPr lang="en-GB" dirty="0" smtClean="0"/>
              <a:t>Check with </a:t>
            </a:r>
            <a:r>
              <a:rPr lang="en-GB" dirty="0" err="1" smtClean="0"/>
              <a:t>nvidia-smi</a:t>
            </a:r>
            <a:r>
              <a:rPr lang="en-GB" dirty="0" smtClean="0"/>
              <a:t> </a:t>
            </a:r>
            <a:r>
              <a:rPr lang="en-GB" dirty="0" err="1" smtClean="0"/>
              <a:t>topo</a:t>
            </a:r>
            <a:r>
              <a:rPr lang="en-GB" dirty="0" smtClean="0"/>
              <a:t> –matrix</a:t>
            </a:r>
          </a:p>
          <a:p>
            <a:r>
              <a:rPr lang="en-GB" dirty="0" smtClean="0"/>
              <a:t>GPUs connected with </a:t>
            </a:r>
            <a:r>
              <a:rPr lang="en-GB" dirty="0" err="1" smtClean="0"/>
              <a:t>NVLink</a:t>
            </a:r>
            <a:r>
              <a:rPr lang="en-GB" dirty="0" smtClean="0"/>
              <a:t> will be faster</a:t>
            </a:r>
            <a:br>
              <a:rPr lang="en-GB" dirty="0" smtClean="0"/>
            </a:br>
            <a:r>
              <a:rPr lang="en-GB" dirty="0" smtClean="0"/>
              <a:t>than through PCI</a:t>
            </a:r>
          </a:p>
          <a:p>
            <a:pPr lvl="1"/>
            <a:r>
              <a:rPr lang="en-GB" dirty="0" smtClean="0"/>
              <a:t>E.g. Training on GPU 0 &amp; 1 will be</a:t>
            </a:r>
            <a:br>
              <a:rPr lang="en-GB" dirty="0" smtClean="0"/>
            </a:br>
            <a:r>
              <a:rPr lang="en-GB" dirty="0" smtClean="0"/>
              <a:t>faster than GPU 2 &amp; </a:t>
            </a:r>
            <a:r>
              <a:rPr lang="en-GB" dirty="0"/>
              <a:t>4</a:t>
            </a:r>
          </a:p>
        </p:txBody>
      </p:sp>
      <p:pic>
        <p:nvPicPr>
          <p:cNvPr id="4" name="Picture 2" descr="NVIDIA Hybrid Cube 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57" y="4550357"/>
            <a:ext cx="2307643" cy="23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8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SGE Scheduler </a:t>
            </a:r>
          </a:p>
          <a:p>
            <a:pPr lvl="1"/>
            <a:r>
              <a:rPr lang="en-GB" dirty="0" smtClean="0"/>
              <a:t>Will try to allocate consecutive cards when possible</a:t>
            </a:r>
          </a:p>
          <a:p>
            <a:pPr lvl="1"/>
            <a:r>
              <a:rPr lang="en-GB" dirty="0" smtClean="0"/>
              <a:t>But not guaranteed when busy</a:t>
            </a:r>
          </a:p>
          <a:p>
            <a:r>
              <a:rPr lang="en-GB" dirty="0" smtClean="0"/>
              <a:t>Tier 2 system you will get the whole DGX-1 Node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6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has built-in data parallelism support on command line using the </a:t>
            </a:r>
            <a:r>
              <a:rPr lang="en-GB" dirty="0" err="1" smtClean="0"/>
              <a:t>gpu</a:t>
            </a:r>
            <a:r>
              <a:rPr lang="en-GB" dirty="0" smtClean="0"/>
              <a:t> flag</a:t>
            </a:r>
          </a:p>
          <a:p>
            <a:pPr lvl="1"/>
            <a:r>
              <a:rPr lang="en-GB" dirty="0" smtClean="0"/>
              <a:t>E.g. </a:t>
            </a:r>
            <a:r>
              <a:rPr lang="en-GB" dirty="0" err="1" smtClean="0"/>
              <a:t>caffe</a:t>
            </a:r>
            <a:r>
              <a:rPr lang="en-GB" dirty="0" smtClean="0"/>
              <a:t> train –solver </a:t>
            </a:r>
            <a:r>
              <a:rPr lang="en-GB" dirty="0" err="1" smtClean="0"/>
              <a:t>solver.prototxt</a:t>
            </a:r>
            <a:r>
              <a:rPr lang="en-GB" dirty="0" smtClean="0"/>
              <a:t> –</a:t>
            </a:r>
            <a:r>
              <a:rPr lang="en-GB" dirty="0" err="1" smtClean="0"/>
              <a:t>gpu</a:t>
            </a:r>
            <a:r>
              <a:rPr lang="en-GB" dirty="0" smtClean="0"/>
              <a:t> 0,1</a:t>
            </a:r>
          </a:p>
          <a:p>
            <a:pPr lvl="1"/>
            <a:r>
              <a:rPr lang="en-GB" dirty="0" smtClean="0"/>
              <a:t>Or </a:t>
            </a:r>
            <a:r>
              <a:rPr lang="en-GB" dirty="0" err="1" smtClean="0"/>
              <a:t>caffe</a:t>
            </a:r>
            <a:r>
              <a:rPr lang="en-GB" dirty="0" smtClean="0"/>
              <a:t> </a:t>
            </a:r>
            <a:r>
              <a:rPr lang="en-GB" dirty="0"/>
              <a:t>train –solver </a:t>
            </a:r>
            <a:r>
              <a:rPr lang="en-GB" dirty="0" err="1"/>
              <a:t>solver.prototxt</a:t>
            </a:r>
            <a:r>
              <a:rPr lang="en-GB" dirty="0"/>
              <a:t> –</a:t>
            </a:r>
            <a:r>
              <a:rPr lang="en-GB" dirty="0" err="1"/>
              <a:t>gpu</a:t>
            </a:r>
            <a:r>
              <a:rPr lang="en-GB" dirty="0"/>
              <a:t> </a:t>
            </a:r>
            <a:r>
              <a:rPr lang="en-GB" dirty="0" smtClean="0"/>
              <a:t>all</a:t>
            </a:r>
          </a:p>
          <a:p>
            <a:r>
              <a:rPr lang="en-GB" dirty="0" smtClean="0"/>
              <a:t>Multi-</a:t>
            </a:r>
            <a:r>
              <a:rPr lang="en-GB" dirty="0" err="1" smtClean="0"/>
              <a:t>gpu</a:t>
            </a:r>
            <a:r>
              <a:rPr lang="en-GB" dirty="0" smtClean="0"/>
              <a:t> for training only and through the command line and C++ interface, not Python</a:t>
            </a:r>
          </a:p>
        </p:txBody>
      </p:sp>
    </p:spTree>
    <p:extLst>
      <p:ext uri="{BB962C8B-B14F-4D97-AF65-F5344CB8AC3E}">
        <p14:creationId xmlns:p14="http://schemas.microsoft.com/office/powerpoint/2010/main" val="241877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Computation time scale linearly by iterations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caffe</a:t>
            </a:r>
            <a:r>
              <a:rPr lang="en-GB" dirty="0"/>
              <a:t> </a:t>
            </a:r>
            <a:r>
              <a:rPr lang="en-GB" dirty="0" smtClean="0"/>
              <a:t>time to </a:t>
            </a:r>
            <a:r>
              <a:rPr lang="en-GB" dirty="0"/>
              <a:t>benchmark your model</a:t>
            </a:r>
            <a:br>
              <a:rPr lang="en-GB" dirty="0"/>
            </a:br>
            <a:r>
              <a:rPr lang="en-GB" sz="2000" dirty="0" smtClean="0"/>
              <a:t>$ </a:t>
            </a:r>
            <a:r>
              <a:rPr lang="en-GB" sz="2000" dirty="0" err="1" smtClean="0"/>
              <a:t>caffe</a:t>
            </a:r>
            <a:r>
              <a:rPr lang="en-GB" sz="2000" dirty="0" smtClean="0"/>
              <a:t> </a:t>
            </a:r>
            <a:r>
              <a:rPr lang="en-GB" sz="2000" dirty="0"/>
              <a:t>time -model code/lab05/</a:t>
            </a:r>
            <a:r>
              <a:rPr lang="en-GB" sz="2000" dirty="0" err="1"/>
              <a:t>mnist_lenet.prototxt</a:t>
            </a:r>
            <a:r>
              <a:rPr lang="en-GB" sz="2000" dirty="0"/>
              <a:t> -iterations 10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70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05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2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Refresher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30750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50" dirty="0"/>
              <a:t>6. Recurrent 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simple text generation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268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</a:t>
            </a:r>
            <a:r>
              <a:rPr lang="en-GB" dirty="0" smtClean="0"/>
              <a:t>Networks (RNN)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models of sequential data is important: </a:t>
            </a:r>
            <a:r>
              <a:rPr lang="en-GB" dirty="0"/>
              <a:t>automatic speech recognition, machine translation, natural language, </a:t>
            </a:r>
            <a:r>
              <a:rPr lang="en-GB" dirty="0" smtClean="0"/>
              <a:t>…</a:t>
            </a:r>
          </a:p>
          <a:p>
            <a:r>
              <a:rPr lang="en-GB" dirty="0"/>
              <a:t>Recurrent </a:t>
            </a:r>
            <a:r>
              <a:rPr lang="en-GB" dirty="0" smtClean="0"/>
              <a:t>Neural Networks </a:t>
            </a:r>
            <a:r>
              <a:rPr lang="en-GB" dirty="0"/>
              <a:t>(RNN) </a:t>
            </a:r>
            <a:r>
              <a:rPr lang="en-GB" dirty="0" smtClean="0"/>
              <a:t>can handle these types of problems as they have ‘memory’ </a:t>
            </a:r>
          </a:p>
          <a:p>
            <a:r>
              <a:rPr lang="en-GB" dirty="0" smtClean="0"/>
              <a:t>Also </a:t>
            </a:r>
            <a:r>
              <a:rPr lang="en-GB" dirty="0"/>
              <a:t>called Elman network (Finding structure in time, Elman 1990)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057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of RNNs: Language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Statistical language </a:t>
            </a:r>
            <a:r>
              <a:rPr lang="en-GB" dirty="0" err="1"/>
              <a:t>modeling</a:t>
            </a:r>
            <a:r>
              <a:rPr lang="en-GB" dirty="0"/>
              <a:t> is one of the oldest and most important NLP </a:t>
            </a:r>
            <a:r>
              <a:rPr lang="en-GB" dirty="0" smtClean="0"/>
              <a:t>tasks</a:t>
            </a:r>
            <a:endParaRPr lang="en-GB" dirty="0"/>
          </a:p>
          <a:p>
            <a:r>
              <a:rPr lang="en-GB" dirty="0"/>
              <a:t>The language models are core of machine translation, speech recognition and many other </a:t>
            </a:r>
            <a:r>
              <a:rPr lang="en-GB" dirty="0" smtClean="0"/>
              <a:t>applications</a:t>
            </a:r>
            <a:endParaRPr lang="en-GB" dirty="0"/>
          </a:p>
          <a:p>
            <a:r>
              <a:rPr lang="en-GB" dirty="0"/>
              <a:t>Historically, it was amazingly difficult to convincingly beat N-grams,  especially on larger than tiny datasets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07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One to many (sequence output)  e.g. captioning an image with multiple words</a:t>
            </a:r>
          </a:p>
          <a:p>
            <a:r>
              <a:rPr lang="en-GB" dirty="0" smtClean="0"/>
              <a:t>Many to one (sequence input) e.g. sentiment analysis</a:t>
            </a:r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3695411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5548151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319668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to many (sequence in and out) e.g. Machine translation such as translating an English sentence to a French one</a:t>
            </a:r>
          </a:p>
          <a:p>
            <a:r>
              <a:rPr lang="en-GB" dirty="0" smtClean="0"/>
              <a:t>Many to many (synced sequence in and out) e.g. Video classification for labelling frames in a video</a:t>
            </a:r>
            <a:endParaRPr lang="en-GB" dirty="0"/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4159077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6011817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103495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&amp; Data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used in absence of a sequence</a:t>
            </a:r>
            <a:endParaRPr lang="en-GB" dirty="0"/>
          </a:p>
        </p:txBody>
      </p:sp>
      <p:pic>
        <p:nvPicPr>
          <p:cNvPr id="22532" name="Picture 4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1" y="2773820"/>
            <a:ext cx="1537335" cy="27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73821"/>
            <a:ext cx="2735742" cy="26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57475" y="5725338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1317" y="2496821"/>
            <a:ext cx="26768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read house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9724" y="2482276"/>
            <a:ext cx="271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paint house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8700" y="5416229"/>
            <a:ext cx="12464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[Ba et al. 2015]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6265" y="5416229"/>
            <a:ext cx="15556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[Gregor et al. 2015]</a:t>
            </a:r>
          </a:p>
        </p:txBody>
      </p:sp>
    </p:spTree>
    <p:extLst>
      <p:ext uri="{BB962C8B-B14F-4D97-AF65-F5344CB8AC3E}">
        <p14:creationId xmlns:p14="http://schemas.microsoft.com/office/powerpoint/2010/main" val="133667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Recurrent network has loops</a:t>
            </a:r>
          </a:p>
          <a:p>
            <a:r>
              <a:rPr lang="en-GB" dirty="0" smtClean="0"/>
              <a:t>In theory can lean to represent unlimited memory</a:t>
            </a:r>
          </a:p>
          <a:p>
            <a:endParaRPr lang="en-GB" dirty="0"/>
          </a:p>
        </p:txBody>
      </p:sp>
      <p:pic>
        <p:nvPicPr>
          <p:cNvPr id="1026" name="Picture 2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55" y="3459559"/>
            <a:ext cx="1307918" cy="2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2714299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unrolled RNN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0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41" y="2750612"/>
            <a:ext cx="5360684" cy="14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64955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basic approach has problems with</a:t>
            </a:r>
          </a:p>
          <a:p>
            <a:pPr lvl="1"/>
            <a:r>
              <a:rPr lang="en-GB" dirty="0" smtClean="0"/>
              <a:t>Vanishing gradients - </a:t>
            </a:r>
            <a:r>
              <a:rPr lang="en-GB" dirty="0"/>
              <a:t>As we propagate the gradients back in time, usually their magnitude quickly decreases</a:t>
            </a:r>
            <a:endParaRPr lang="en-GB" dirty="0" smtClean="0"/>
          </a:p>
          <a:p>
            <a:pPr lvl="1"/>
            <a:r>
              <a:rPr lang="en-GB" dirty="0" smtClean="0"/>
              <a:t>Long term dependencies – Cannot connect information too far back in time</a:t>
            </a:r>
            <a:endParaRPr lang="en-GB" dirty="0"/>
          </a:p>
        </p:txBody>
      </p:sp>
      <p:pic>
        <p:nvPicPr>
          <p:cNvPr id="3074" name="Picture 2" descr="http://colah.github.io/posts/2015-08-Understanding-LSTMs/img/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8005"/>
            <a:ext cx="2952563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ural networks struggle with long term dependencie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8005"/>
            <a:ext cx="3951107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3311180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Long Short Term Memory network (LSTM) can help the long-term dependency problem</a:t>
            </a:r>
            <a:endParaRPr lang="en-GB" dirty="0"/>
          </a:p>
        </p:txBody>
      </p:sp>
      <p:pic>
        <p:nvPicPr>
          <p:cNvPr id="4098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9" y="3022372"/>
            <a:ext cx="3974306" cy="148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LSTM neural network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6" y="2992571"/>
            <a:ext cx="3767138" cy="14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2" y="4887837"/>
            <a:ext cx="3616337" cy="67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069" y="4610837"/>
            <a:ext cx="2048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Standard RNN, single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2057" y="4610837"/>
            <a:ext cx="2466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LSTM, has four interacting layers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87370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5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6" y="2275959"/>
            <a:ext cx="6960903" cy="2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Cell states perform simple linear operations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3 gates optionally let information though</a:t>
            </a:r>
            <a:br>
              <a:rPr lang="en-GB" dirty="0" smtClean="0"/>
            </a:br>
            <a:r>
              <a:rPr lang="en-GB" dirty="0" smtClean="0"/>
              <a:t>and controls the cell state</a:t>
            </a:r>
          </a:p>
          <a:p>
            <a:pPr lvl="1"/>
            <a:r>
              <a:rPr lang="en-GB" dirty="0" smtClean="0"/>
              <a:t>Has sigmoid activation functions</a:t>
            </a:r>
            <a:endParaRPr lang="en-GB" dirty="0"/>
          </a:p>
        </p:txBody>
      </p:sp>
      <p:pic>
        <p:nvPicPr>
          <p:cNvPr id="5124" name="Picture 4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4425986"/>
            <a:ext cx="999282" cy="1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89066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41630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if we’re keeping this information </a:t>
            </a:r>
          </a:p>
          <a:p>
            <a:pPr lvl="1"/>
            <a:r>
              <a:rPr lang="en-GB" dirty="0" smtClean="0"/>
              <a:t>Is it the same context/subject?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24777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11017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what new information to store</a:t>
            </a:r>
          </a:p>
          <a:p>
            <a:pPr lvl="1"/>
            <a:r>
              <a:rPr lang="en-GB" dirty="0" smtClean="0"/>
              <a:t>Input gate layer      decides the value to update</a:t>
            </a:r>
          </a:p>
          <a:p>
            <a:pPr lvl="1"/>
            <a:r>
              <a:rPr lang="en-GB" dirty="0" err="1" smtClean="0"/>
              <a:t>tanh</a:t>
            </a:r>
            <a:r>
              <a:rPr lang="en-GB" dirty="0" smtClean="0"/>
              <a:t> layer generates a vector of new candidate values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7170" name="Picture 2" descr="https://latex.codecogs.com/gif.latex?%5Cdpi%7B300%7D%20%5C%7E%7BC%7D_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354" y="2702285"/>
            <a:ext cx="264319" cy="2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.codecogs.com/gif.latex?%5Cdpi%7B300%7D%20%5Csig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66" y="2437346"/>
            <a:ext cx="175436" cy="1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91584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06283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Update old cell state           in to new cell state</a:t>
            </a:r>
            <a:endParaRPr lang="en-GB" dirty="0"/>
          </a:p>
        </p:txBody>
      </p:sp>
      <p:pic>
        <p:nvPicPr>
          <p:cNvPr id="8194" name="Picture 2" descr="https://latex.codecogs.com/gif.latex?%5Cdpi%7B300%7D%20C_%7Bt-1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68" y="1961755"/>
            <a:ext cx="477578" cy="2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atex.codecogs.com/gif.latex?%5Cdpi%7B300%7D%20C_%7Bt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55" y="1961755"/>
            <a:ext cx="244216" cy="2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428131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08115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the output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652025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Inputs</a:t>
            </a:r>
          </a:p>
          <a:p>
            <a:pPr lvl="1"/>
            <a:r>
              <a:rPr lang="en-GB" dirty="0" smtClean="0"/>
              <a:t>A sequence of features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</a:p>
          <a:p>
            <a:pPr lvl="1"/>
            <a:r>
              <a:rPr lang="en-GB" dirty="0" smtClean="0"/>
              <a:t>A sequence of continuity/clipping data</a:t>
            </a:r>
          </a:p>
          <a:p>
            <a:pPr lvl="2"/>
            <a:r>
              <a:rPr lang="en-GB" dirty="0" err="1" smtClean="0"/>
              <a:t>TxN</a:t>
            </a:r>
            <a:endParaRPr lang="en-GB" dirty="0" smtClean="0"/>
          </a:p>
          <a:p>
            <a:r>
              <a:rPr lang="en-GB" dirty="0" smtClean="0"/>
              <a:t>Output</a:t>
            </a:r>
          </a:p>
          <a:p>
            <a:pPr lvl="1"/>
            <a:r>
              <a:rPr lang="en-GB" dirty="0" smtClean="0"/>
              <a:t>A sequence of predictions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50" y="2002314"/>
            <a:ext cx="2905350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 is the time step</a:t>
            </a:r>
          </a:p>
          <a:p>
            <a:r>
              <a:rPr lang="en-GB" dirty="0" smtClean="0"/>
              <a:t>N are independent streams</a:t>
            </a:r>
          </a:p>
          <a:p>
            <a:r>
              <a:rPr lang="en-GB" dirty="0" smtClean="0"/>
              <a:t>Continuity delta: </a:t>
            </a:r>
          </a:p>
          <a:p>
            <a:pPr lvl="1"/>
            <a:r>
              <a:rPr lang="en-GB" dirty="0" smtClean="0"/>
              <a:t>0 is start of sequence</a:t>
            </a:r>
          </a:p>
          <a:p>
            <a:pPr lvl="1"/>
            <a:r>
              <a:rPr lang="en-GB" dirty="0" smtClean="0"/>
              <a:t>1 is continuation of sequence</a:t>
            </a:r>
          </a:p>
        </p:txBody>
      </p:sp>
    </p:spTree>
    <p:extLst>
      <p:ext uri="{BB962C8B-B14F-4D97-AF65-F5344CB8AC3E}">
        <p14:creationId xmlns:p14="http://schemas.microsoft.com/office/powerpoint/2010/main" val="456176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for a model that predicts the next word: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7" y="2227958"/>
            <a:ext cx="12510402" cy="32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including sequence of label for testing: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30310"/>
            <a:ext cx="12457003" cy="40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7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Caffe’s</a:t>
            </a:r>
            <a:r>
              <a:rPr lang="en-GB" dirty="0"/>
              <a:t> LSTM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err="1" smtClean="0"/>
              <a:t>TxNx</a:t>
            </a:r>
            <a:r>
              <a:rPr lang="en-US" dirty="0" smtClean="0"/>
              <a:t>… for computational efficiency</a:t>
            </a:r>
          </a:p>
          <a:p>
            <a:r>
              <a:rPr lang="en-US" dirty="0"/>
              <a:t>Batch size limits the size of T </a:t>
            </a:r>
            <a:r>
              <a:rPr lang="en-US" dirty="0" smtClean="0"/>
              <a:t>instead</a:t>
            </a:r>
          </a:p>
          <a:p>
            <a:r>
              <a:rPr lang="en-US" dirty="0"/>
              <a:t>Backpropagation is approximate - truncated at batch </a:t>
            </a:r>
            <a:r>
              <a:rPr lang="en-US" dirty="0" smtClean="0"/>
              <a:t>boundaries</a:t>
            </a:r>
          </a:p>
          <a:p>
            <a:r>
              <a:rPr lang="en-US" dirty="0" smtClean="0"/>
              <a:t>Increasing N still means more sequences processed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75052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4. Using and visualising pre-trained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03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Learns </a:t>
            </a:r>
            <a:r>
              <a:rPr lang="en-GB" dirty="0"/>
              <a:t>the ‘data’ not the underlying function</a:t>
            </a:r>
          </a:p>
          <a:p>
            <a:r>
              <a:rPr lang="en-GB" dirty="0"/>
              <a:t>The model cannot generalise and performs poorly with new data</a:t>
            </a:r>
          </a:p>
        </p:txBody>
      </p:sp>
      <p:pic>
        <p:nvPicPr>
          <p:cNvPr id="2050" name="Picture 2" descr="http://docs.aws.amazon.com/machine-learning/latest/dg/images/mlconcepts_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90" y="3115378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5526" y="5172779"/>
            <a:ext cx="6498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docs.aws.amazon.com/machine-learning/latest/dg/model-fit-underfitting-vs-overfitting.html]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1027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Learns the ‘data’ not the underlying function</a:t>
            </a:r>
          </a:p>
          <a:p>
            <a:r>
              <a:rPr lang="en-GB" dirty="0" smtClean="0"/>
              <a:t>The model cannot generalise and performs poorly with new data</a:t>
            </a:r>
            <a:endParaRPr lang="en-GB" dirty="0"/>
          </a:p>
        </p:txBody>
      </p:sp>
      <p:pic>
        <p:nvPicPr>
          <p:cNvPr id="3074" name="Picture 2" descr="Image result for neural network overfit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45498" r="7421" b="18199"/>
          <a:stretch/>
        </p:blipFill>
        <p:spPr bwMode="auto">
          <a:xfrm>
            <a:off x="1210451" y="3431857"/>
            <a:ext cx="6272479" cy="21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5531" y="5447901"/>
            <a:ext cx="4556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[https://www.slideshare.net/fcollova/introduction-to-neural-network]</a:t>
            </a:r>
          </a:p>
        </p:txBody>
      </p:sp>
    </p:spTree>
    <p:extLst>
      <p:ext uri="{BB962C8B-B14F-4D97-AF65-F5344CB8AC3E}">
        <p14:creationId xmlns:p14="http://schemas.microsoft.com/office/powerpoint/2010/main" val="4105145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prevention approaches:</a:t>
            </a:r>
          </a:p>
          <a:p>
            <a:pPr lvl="1"/>
            <a:r>
              <a:rPr lang="en-GB" dirty="0" smtClean="0"/>
              <a:t>Use a separate ‘test</a:t>
            </a:r>
            <a:r>
              <a:rPr lang="en-GB" dirty="0"/>
              <a:t>’ </a:t>
            </a:r>
            <a:r>
              <a:rPr lang="en-GB" dirty="0" smtClean="0"/>
              <a:t>dataset to check for overfitting</a:t>
            </a:r>
          </a:p>
          <a:p>
            <a:pPr lvl="1"/>
            <a:r>
              <a:rPr lang="en-GB" dirty="0" smtClean="0"/>
              <a:t>Regularization, penalising large weights, see L2 regularization</a:t>
            </a:r>
          </a:p>
          <a:p>
            <a:pPr lvl="2"/>
            <a:r>
              <a:rPr lang="en-GB" dirty="0" err="1" smtClean="0"/>
              <a:t>regularization_type</a:t>
            </a:r>
            <a:r>
              <a:rPr lang="en-GB" dirty="0" smtClean="0"/>
              <a:t>: “L2”  and </a:t>
            </a:r>
            <a:r>
              <a:rPr lang="en-GB" dirty="0" err="1" smtClean="0"/>
              <a:t>weight_decay</a:t>
            </a:r>
            <a:r>
              <a:rPr lang="en-GB" dirty="0" smtClean="0"/>
              <a:t>: 0.001 (in solver)</a:t>
            </a:r>
          </a:p>
          <a:p>
            <a:pPr lvl="2"/>
            <a:r>
              <a:rPr lang="en-GB" dirty="0" err="1" smtClean="0"/>
              <a:t>param</a:t>
            </a:r>
            <a:r>
              <a:rPr lang="en-GB" dirty="0" smtClean="0"/>
              <a:t> { </a:t>
            </a:r>
            <a:r>
              <a:rPr lang="en-GB" dirty="0" err="1" smtClean="0"/>
              <a:t>decay_mult</a:t>
            </a:r>
            <a:r>
              <a:rPr lang="en-GB" dirty="0" smtClean="0"/>
              <a:t>: 1 } (in layers)</a:t>
            </a:r>
          </a:p>
          <a:p>
            <a:pPr lvl="1"/>
            <a:r>
              <a:rPr lang="en-GB" dirty="0" smtClean="0"/>
              <a:t>Apply transformations/noise to existing data, generating additional dataset</a:t>
            </a:r>
          </a:p>
          <a:p>
            <a:pPr lvl="1"/>
            <a:r>
              <a:rPr lang="en-GB" dirty="0" smtClean="0"/>
              <a:t>Apply dropout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834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0" y="4138432"/>
            <a:ext cx="6223188" cy="26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Dropout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Prevents overfitting by randomly excluding some neurons during training</a:t>
            </a:r>
          </a:p>
          <a:p>
            <a:r>
              <a:rPr lang="en-GB" dirty="0" smtClean="0"/>
              <a:t>Can be used in-place like the activation layers</a:t>
            </a:r>
          </a:p>
          <a:p>
            <a:r>
              <a:rPr lang="en-GB" dirty="0" smtClean="0"/>
              <a:t>Only affects the layer below it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56" y="4057988"/>
            <a:ext cx="3363038" cy="26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5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can take raw images and inputs from interfaces with the </a:t>
            </a:r>
            <a:r>
              <a:rPr lang="en-GB" dirty="0" err="1" smtClean="0"/>
              <a:t>ImageData</a:t>
            </a:r>
            <a:r>
              <a:rPr lang="en-GB" dirty="0" smtClean="0"/>
              <a:t> or Input 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63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layer:</a:t>
            </a:r>
          </a:p>
          <a:p>
            <a:pPr lvl="1"/>
            <a:r>
              <a:rPr lang="en-GB" dirty="0" smtClean="0"/>
              <a:t>LMDB – Memory mapped, </a:t>
            </a:r>
            <a:r>
              <a:rPr lang="en-GB" dirty="0" err="1" smtClean="0"/>
              <a:t>db</a:t>
            </a:r>
            <a:r>
              <a:rPr lang="en-GB" dirty="0" smtClean="0"/>
              <a:t> can be larger than system memory, fast reads, but less flexible</a:t>
            </a:r>
          </a:p>
          <a:p>
            <a:pPr lvl="1"/>
            <a:r>
              <a:rPr lang="en-GB" dirty="0" err="1" smtClean="0"/>
              <a:t>LevelDB</a:t>
            </a:r>
            <a:r>
              <a:rPr lang="en-GB" dirty="0" smtClean="0"/>
              <a:t> – More efficient storage, a little slower to read than LMDB</a:t>
            </a:r>
          </a:p>
          <a:p>
            <a:r>
              <a:rPr lang="en-GB" dirty="0" smtClean="0"/>
              <a:t>HDF5Data layer:</a:t>
            </a:r>
          </a:p>
          <a:p>
            <a:pPr lvl="1"/>
            <a:r>
              <a:rPr lang="en-GB" dirty="0" smtClean="0"/>
              <a:t>HDF5 – Simpler to use and more flexible but slower, must read entire DB to memory</a:t>
            </a:r>
          </a:p>
          <a:p>
            <a:pPr lvl="2"/>
            <a:r>
              <a:rPr lang="en-GB" dirty="0" smtClean="0"/>
              <a:t>Data can be chunked however </a:t>
            </a:r>
          </a:p>
          <a:p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98507" y="5486738"/>
            <a:ext cx="6546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[https://www.influxdata.com/benchmarking-leveldb-vs-rocksdb-vs-hyperleveldb-vs-lmdb-performance-for-influxdb]</a:t>
            </a:r>
          </a:p>
        </p:txBody>
      </p:sp>
    </p:spTree>
    <p:extLst>
      <p:ext uri="{BB962C8B-B14F-4D97-AF65-F5344CB8AC3E}">
        <p14:creationId xmlns:p14="http://schemas.microsoft.com/office/powerpoint/2010/main" val="3740254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and HDF5Data layers have a ‘source’ field</a:t>
            </a:r>
          </a:p>
          <a:p>
            <a:pPr lvl="1"/>
            <a:r>
              <a:rPr lang="en-GB" dirty="0" smtClean="0"/>
              <a:t>Points to a .txt file with a list of files to use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361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Scaling your inputs </a:t>
            </a:r>
          </a:p>
          <a:p>
            <a:pPr lvl="1"/>
            <a:r>
              <a:rPr lang="en-GB" dirty="0" smtClean="0"/>
              <a:t>Inputs as floating point values</a:t>
            </a:r>
          </a:p>
          <a:p>
            <a:pPr lvl="1"/>
            <a:r>
              <a:rPr lang="en-GB" dirty="0" smtClean="0"/>
              <a:t>Normalization gives a better error surface and reduces training time</a:t>
            </a:r>
          </a:p>
          <a:p>
            <a:pPr lvl="2"/>
            <a:r>
              <a:rPr lang="en-GB" dirty="0" smtClean="0"/>
              <a:t>Convert your data to be around range of -1 and +1 with the mean being near 0</a:t>
            </a:r>
          </a:p>
        </p:txBody>
      </p:sp>
      <p:pic>
        <p:nvPicPr>
          <p:cNvPr id="20482" name="Picture 2" descr="error surface before and after norm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" y="4461485"/>
            <a:ext cx="2853711" cy="23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rror surface before and after 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3" y="4392025"/>
            <a:ext cx="2569369" cy="24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38" y="4707266"/>
            <a:ext cx="3420382" cy="21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1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Additional dataset can be created by applying noise, rotation, position shift, scaling, etc.</a:t>
            </a:r>
          </a:p>
          <a:p>
            <a:pPr lvl="1"/>
            <a:r>
              <a:rPr lang="en-GB" dirty="0" smtClean="0"/>
              <a:t>Making the most of existing dataset</a:t>
            </a:r>
          </a:p>
          <a:p>
            <a:pPr lvl="1"/>
            <a:r>
              <a:rPr lang="en-GB" dirty="0" smtClean="0"/>
              <a:t>Helps with feature </a:t>
            </a:r>
            <a:r>
              <a:rPr lang="en-GB" dirty="0" err="1" smtClean="0"/>
              <a:t>invariancy</a:t>
            </a:r>
            <a:endParaRPr lang="en-GB" dirty="0" smtClean="0"/>
          </a:p>
          <a:p>
            <a:pPr lvl="1"/>
            <a:r>
              <a:rPr lang="en-GB" dirty="0" smtClean="0"/>
              <a:t>Reduces overfitting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06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Words or characters are generally encoded in to indices</a:t>
            </a:r>
          </a:p>
          <a:p>
            <a:r>
              <a:rPr lang="en-GB" dirty="0" smtClean="0"/>
              <a:t>Embedding layer is used to transform text to a vector 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87" y="4624266"/>
            <a:ext cx="4602493" cy="23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pre-trained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ImageNet dataset is 55GB and can take a week to train!</a:t>
            </a:r>
          </a:p>
          <a:p>
            <a:pPr lvl="1"/>
            <a:r>
              <a:rPr lang="en-GB" dirty="0" smtClean="0"/>
              <a:t>150,000 images</a:t>
            </a:r>
          </a:p>
          <a:p>
            <a:pPr lvl="1"/>
            <a:r>
              <a:rPr lang="en-GB" dirty="0" smtClean="0"/>
              <a:t>1,000 categories</a:t>
            </a:r>
          </a:p>
          <a:p>
            <a:pPr lvl="1"/>
            <a:r>
              <a:rPr lang="en-GB" dirty="0" smtClean="0"/>
              <a:t>A pre-trained model only needs the weights (~240MB for </a:t>
            </a:r>
            <a:r>
              <a:rPr lang="en-GB" dirty="0" err="1" smtClean="0"/>
              <a:t>Alexnet</a:t>
            </a:r>
            <a:r>
              <a:rPr lang="en-GB" dirty="0" smtClean="0"/>
              <a:t>)</a:t>
            </a:r>
          </a:p>
          <a:p>
            <a:r>
              <a:rPr lang="en-GB" dirty="0" smtClean="0"/>
              <a:t>It’s possible to use pre-trained model to improve convergence time in your own dataset</a:t>
            </a:r>
          </a:p>
          <a:p>
            <a:r>
              <a:rPr lang="en-GB" dirty="0" smtClean="0"/>
              <a:t>Also possible to repurpose the network for a different function</a:t>
            </a:r>
          </a:p>
          <a:p>
            <a:r>
              <a:rPr lang="en-GB" dirty="0" smtClean="0"/>
              <a:t>But if additional classifier is needed you will need to re-train the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4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Embedding layer is used to transform text to a lower dimensional vector 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07" y="3072660"/>
            <a:ext cx="3649709" cy="37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6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Classification Labels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labels are encoded as one-hot arrays</a:t>
            </a:r>
          </a:p>
          <a:p>
            <a:r>
              <a:rPr lang="en-GB" dirty="0" err="1" smtClean="0"/>
              <a:t>Caffe</a:t>
            </a:r>
            <a:r>
              <a:rPr lang="en-GB" dirty="0" smtClean="0"/>
              <a:t> knows the number of classification by the last layer’s output</a:t>
            </a:r>
          </a:p>
          <a:p>
            <a:r>
              <a:rPr lang="en-GB" dirty="0" smtClean="0"/>
              <a:t>So in the database we can just give an index number and </a:t>
            </a:r>
            <a:r>
              <a:rPr lang="en-GB" dirty="0" err="1" smtClean="0"/>
              <a:t>Caffe</a:t>
            </a:r>
            <a:r>
              <a:rPr lang="en-GB" dirty="0" smtClean="0"/>
              <a:t> expands it for you</a:t>
            </a:r>
          </a:p>
        </p:txBody>
      </p:sp>
    </p:spTree>
    <p:extLst>
      <p:ext uri="{BB962C8B-B14F-4D97-AF65-F5344CB8AC3E}">
        <p14:creationId xmlns:p14="http://schemas.microsoft.com/office/powerpoint/2010/main" val="2880786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LSTM to generate a random sequence of characters resembling the original text</a:t>
            </a:r>
          </a:p>
          <a:p>
            <a:r>
              <a:rPr lang="en-US" dirty="0" smtClean="0"/>
              <a:t>Training data can be any body of text</a:t>
            </a:r>
          </a:p>
          <a:p>
            <a:pPr lvl="1"/>
            <a:r>
              <a:rPr lang="en-US" dirty="0" smtClean="0"/>
              <a:t>We’ll use Alice in Wonderland as an example</a:t>
            </a:r>
          </a:p>
          <a:p>
            <a:r>
              <a:rPr lang="en-US" dirty="0" smtClean="0"/>
              <a:t>Starts off the prediction by giving it a seed text</a:t>
            </a:r>
          </a:p>
        </p:txBody>
      </p:sp>
    </p:spTree>
    <p:extLst>
      <p:ext uri="{BB962C8B-B14F-4D97-AF65-F5344CB8AC3E}">
        <p14:creationId xmlns:p14="http://schemas.microsoft.com/office/powerpoint/2010/main" val="2532946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 sequence:</a:t>
            </a:r>
          </a:p>
          <a:p>
            <a:pPr lvl="1"/>
            <a:r>
              <a:rPr lang="en-US" dirty="0" smtClean="0"/>
              <a:t>HDF5Data</a:t>
            </a:r>
          </a:p>
          <a:p>
            <a:pPr lvl="1"/>
            <a:r>
              <a:rPr lang="en-US" dirty="0" smtClean="0"/>
              <a:t>Embed</a:t>
            </a:r>
          </a:p>
          <a:p>
            <a:pPr lvl="1"/>
            <a:r>
              <a:rPr lang="en-US" dirty="0" smtClean="0"/>
              <a:t>LSTM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err="1" smtClean="0"/>
              <a:t>InnerProduct</a:t>
            </a:r>
            <a:endParaRPr lang="en-US" dirty="0" smtClean="0"/>
          </a:p>
          <a:p>
            <a:pPr lvl="1"/>
            <a:r>
              <a:rPr lang="en-US" dirty="0" err="1" smtClean="0"/>
              <a:t>SoftmaxWithLoss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990725"/>
            <a:ext cx="4533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9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is a sequence of characters</a:t>
            </a:r>
          </a:p>
          <a:p>
            <a:r>
              <a:rPr lang="en-US" dirty="0" smtClean="0"/>
              <a:t>No test phase as we’re not concerned with accuracy</a:t>
            </a:r>
          </a:p>
          <a:p>
            <a:r>
              <a:rPr lang="en-US" dirty="0" smtClean="0"/>
              <a:t>Starts by using a sequence of seed text</a:t>
            </a:r>
          </a:p>
        </p:txBody>
      </p:sp>
    </p:spTree>
    <p:extLst>
      <p:ext uri="{BB962C8B-B14F-4D97-AF65-F5344CB8AC3E}">
        <p14:creationId xmlns:p14="http://schemas.microsoft.com/office/powerpoint/2010/main" val="3502589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9393"/>
            <a:ext cx="7886700" cy="4351338"/>
          </a:xfrm>
        </p:spPr>
        <p:txBody>
          <a:bodyPr/>
          <a:lstStyle/>
          <a:p>
            <a:r>
              <a:rPr lang="en-US" dirty="0" smtClean="0"/>
              <a:t>A sample data set with target label: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Continuity data is set to 1 for all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3" y="2188616"/>
            <a:ext cx="5842518" cy="3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2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convolution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Visit Jeff </a:t>
            </a:r>
            <a:r>
              <a:rPr lang="en-GB" dirty="0"/>
              <a:t>Donahue’s website http://jeffdonahue.com/lrcn/</a:t>
            </a:r>
          </a:p>
        </p:txBody>
      </p:sp>
      <p:pic>
        <p:nvPicPr>
          <p:cNvPr id="1026" name="Picture 2" descr="http://jeffdonahue.com/lrcn/images/lrcn_tas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41" y="3235569"/>
            <a:ext cx="6453656" cy="27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06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83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Docker images are available for </a:t>
            </a:r>
            <a:r>
              <a:rPr lang="en-GB" dirty="0" err="1" smtClean="0"/>
              <a:t>Caffe</a:t>
            </a:r>
            <a:r>
              <a:rPr lang="en-GB" dirty="0" smtClean="0"/>
              <a:t> (and DIGITS). </a:t>
            </a:r>
          </a:p>
          <a:p>
            <a:r>
              <a:rPr lang="en-GB" dirty="0" smtClean="0"/>
              <a:t>It’s the most hassle free way to try </a:t>
            </a:r>
            <a:r>
              <a:rPr lang="en-GB" dirty="0" err="1" smtClean="0"/>
              <a:t>Caffe</a:t>
            </a:r>
            <a:r>
              <a:rPr lang="en-GB" dirty="0" smtClean="0"/>
              <a:t> on your machine.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204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get a DGX-1 account, contact me at:</a:t>
            </a:r>
          </a:p>
          <a:p>
            <a:pPr lvl="1"/>
            <a:r>
              <a:rPr lang="en-GB" dirty="0" smtClean="0">
                <a:hlinkClick r:id="rId2"/>
              </a:rPr>
              <a:t>t.karmakharm@sheffield.ac.uk</a:t>
            </a:r>
            <a:endParaRPr lang="en-GB" dirty="0" smtClean="0"/>
          </a:p>
          <a:p>
            <a:r>
              <a:rPr lang="en-GB" dirty="0"/>
              <a:t>Our </a:t>
            </a:r>
            <a:r>
              <a:rPr lang="en-GB" dirty="0" err="1"/>
              <a:t>GPUComputing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repo is at:</a:t>
            </a:r>
          </a:p>
          <a:p>
            <a:pPr lvl="1"/>
            <a:r>
              <a:rPr lang="en-GB" dirty="0">
                <a:hlinkClick r:id="rId3"/>
              </a:rPr>
              <a:t>https://github.com/RSE-Sheffield/GPUComputing</a:t>
            </a:r>
            <a:endParaRPr lang="en-GB" dirty="0"/>
          </a:p>
          <a:p>
            <a:pPr lvl="1"/>
            <a:r>
              <a:rPr lang="en-GB" dirty="0"/>
              <a:t>Documentation on using the system and installing other DL packages</a:t>
            </a:r>
          </a:p>
          <a:p>
            <a:pPr lvl="1"/>
            <a:r>
              <a:rPr lang="en-GB" dirty="0"/>
              <a:t>Raise issues about </a:t>
            </a:r>
            <a:r>
              <a:rPr lang="en-GB" dirty="0" smtClean="0"/>
              <a:t>DGX-1, Deep Learning or other GPU-related topics </a:t>
            </a:r>
            <a:r>
              <a:rPr lang="en-GB" dirty="0"/>
              <a:t>here</a:t>
            </a:r>
          </a:p>
          <a:p>
            <a:pPr lvl="1"/>
            <a:r>
              <a:rPr lang="en-GB" dirty="0"/>
              <a:t>Please help contribute to the documentation &amp; benchmarking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71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5 Convolution stages with 2 dense layer at the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6" y="1471697"/>
            <a:ext cx="6984127" cy="21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7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</a:t>
            </a:r>
            <a:r>
              <a:rPr lang="en-GB" dirty="0"/>
              <a:t>our GPU computing website for more course announcements:</a:t>
            </a:r>
          </a:p>
          <a:p>
            <a:pPr lvl="1"/>
            <a:r>
              <a:rPr lang="en-GB" dirty="0">
                <a:hlinkClick r:id="rId2"/>
              </a:rPr>
              <a:t>http://gpucomputing.shef.ac.uk/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580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 of “Local Response </a:t>
            </a:r>
            <a:r>
              <a:rPr lang="en-GB" dirty="0" err="1" smtClean="0"/>
              <a:t>Nomalisation</a:t>
            </a:r>
            <a:r>
              <a:rPr lang="en-GB" dirty="0" smtClean="0"/>
              <a:t>” layer after pooling</a:t>
            </a:r>
          </a:p>
          <a:p>
            <a:pPr lvl="1"/>
            <a:r>
              <a:rPr lang="en-GB" dirty="0" smtClean="0"/>
              <a:t>Causes lateral inhibition in activations</a:t>
            </a:r>
          </a:p>
          <a:p>
            <a:pPr lvl="1"/>
            <a:r>
              <a:rPr lang="en-GB" dirty="0" smtClean="0"/>
              <a:t>Amplifies excited neurons and subdue surrounding neurons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42" y="3958328"/>
            <a:ext cx="2348223" cy="27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We’ll be using the </a:t>
            </a:r>
            <a:r>
              <a:rPr lang="en-GB" dirty="0" err="1" smtClean="0"/>
              <a:t>Caffenet</a:t>
            </a:r>
            <a:r>
              <a:rPr lang="en-GB" dirty="0" smtClean="0"/>
              <a:t> which is </a:t>
            </a:r>
            <a:r>
              <a:rPr lang="en-GB" dirty="0" err="1" smtClean="0"/>
              <a:t>Caffe’s</a:t>
            </a:r>
            <a:r>
              <a:rPr lang="en-GB" dirty="0" smtClean="0"/>
              <a:t> reference model for </a:t>
            </a:r>
            <a:r>
              <a:rPr lang="en-GB" dirty="0" err="1" smtClean="0"/>
              <a:t>Alexnet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0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2822</TotalTime>
  <Words>1900</Words>
  <Application>Microsoft Office PowerPoint</Application>
  <PresentationFormat>On-screen Show (4:3)</PresentationFormat>
  <Paragraphs>310</Paragraphs>
  <Slides>71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Introduction to Deep Learning on ShARC and DGX-1 Day 2</vt:lpstr>
      <vt:lpstr>For Slides and Lab materials</vt:lpstr>
      <vt:lpstr>Course content</vt:lpstr>
      <vt:lpstr>Course content</vt:lpstr>
      <vt:lpstr>4. Using and visualising pre-trained model</vt:lpstr>
      <vt:lpstr>Using pre-trained models</vt:lpstr>
      <vt:lpstr>Alexnet</vt:lpstr>
      <vt:lpstr>Alexnet</vt:lpstr>
      <vt:lpstr>Alexnet</vt:lpstr>
      <vt:lpstr>Caffenet - Preparing your data</vt:lpstr>
      <vt:lpstr>Caffenet - Preparing your data</vt:lpstr>
      <vt:lpstr>Caffenet – Classify &amp;Visualise</vt:lpstr>
      <vt:lpstr>Caffenet – Visualisation</vt:lpstr>
      <vt:lpstr>Caffenet – Visualisation</vt:lpstr>
      <vt:lpstr>Caffenet – Visualisation</vt:lpstr>
      <vt:lpstr>Caffenet – Visualisation</vt:lpstr>
      <vt:lpstr>Visualisation – Going further</vt:lpstr>
      <vt:lpstr>Visualisation – Going further</vt:lpstr>
      <vt:lpstr>Visualisation – Going further</vt:lpstr>
      <vt:lpstr>Practical Lab 04</vt:lpstr>
      <vt:lpstr>5. 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Benchmarking</vt:lpstr>
      <vt:lpstr>Practical Lab 05</vt:lpstr>
      <vt:lpstr>6. Recurrent Neural Networks</vt:lpstr>
      <vt:lpstr>Recurrent Neural Networks (RNN)</vt:lpstr>
      <vt:lpstr>Application of RNNs: Language modeling</vt:lpstr>
      <vt:lpstr>RNN &amp; Data Sequences</vt:lpstr>
      <vt:lpstr>RNN &amp; Data Sequences</vt:lpstr>
      <vt:lpstr>RNN &amp; Data Sequences</vt:lpstr>
      <vt:lpstr>RNN - Architecture</vt:lpstr>
      <vt:lpstr>RNN - Architecture</vt:lpstr>
      <vt:lpstr>RNN - Architecture</vt:lpstr>
      <vt:lpstr>RNN - LSTM</vt:lpstr>
      <vt:lpstr>RNN - LSTM</vt:lpstr>
      <vt:lpstr>RNN - LSTM</vt:lpstr>
      <vt:lpstr>RNN - LSTM</vt:lpstr>
      <vt:lpstr>RNN - LSTM</vt:lpstr>
      <vt:lpstr>RNN - LSTM</vt:lpstr>
      <vt:lpstr>Caffe’s LSTM layer</vt:lpstr>
      <vt:lpstr>Caffe’s LSTM layer</vt:lpstr>
      <vt:lpstr>Caffe’s LSTM layer</vt:lpstr>
      <vt:lpstr>Caffe’s LSTM layer</vt:lpstr>
      <vt:lpstr>Caffe’s LSTM layer</vt:lpstr>
      <vt:lpstr>Overfitting</vt:lpstr>
      <vt:lpstr>Overfitting</vt:lpstr>
      <vt:lpstr>Overfitting</vt:lpstr>
      <vt:lpstr>Dropout layer</vt:lpstr>
      <vt:lpstr>Preparing your data</vt:lpstr>
      <vt:lpstr>Preparing your data</vt:lpstr>
      <vt:lpstr>Preparing your data</vt:lpstr>
      <vt:lpstr>Preparing your data</vt:lpstr>
      <vt:lpstr>Preparing your data</vt:lpstr>
      <vt:lpstr>Preparing your data – Language Models</vt:lpstr>
      <vt:lpstr>Preparing your data – Language Models</vt:lpstr>
      <vt:lpstr>Preparing your data – Classification Labels</vt:lpstr>
      <vt:lpstr>LSTM text generation model</vt:lpstr>
      <vt:lpstr>LSTM text generation model</vt:lpstr>
      <vt:lpstr>LSTM text generation model</vt:lpstr>
      <vt:lpstr>LSTM text generation model</vt:lpstr>
      <vt:lpstr>Recurrent convolution networks</vt:lpstr>
      <vt:lpstr>Practical Lab 06</vt:lpstr>
      <vt:lpstr>Before we finish…</vt:lpstr>
      <vt:lpstr>Before we finish…</vt:lpstr>
      <vt:lpstr>Before we finish…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Windows User</cp:lastModifiedBy>
  <cp:revision>158</cp:revision>
  <dcterms:created xsi:type="dcterms:W3CDTF">2017-01-31T15:47:49Z</dcterms:created>
  <dcterms:modified xsi:type="dcterms:W3CDTF">2017-02-23T12:35:55Z</dcterms:modified>
</cp:coreProperties>
</file>